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2" r:id="rId3"/>
    <p:sldId id="273" r:id="rId4"/>
    <p:sldId id="271" r:id="rId5"/>
    <p:sldId id="275" r:id="rId6"/>
    <p:sldId id="279" r:id="rId7"/>
    <p:sldId id="276" r:id="rId8"/>
    <p:sldId id="285" r:id="rId9"/>
    <p:sldId id="284" r:id="rId10"/>
    <p:sldId id="277" r:id="rId11"/>
    <p:sldId id="278" r:id="rId12"/>
    <p:sldId id="287" r:id="rId13"/>
    <p:sldId id="286" r:id="rId14"/>
    <p:sldId id="282" r:id="rId15"/>
    <p:sldId id="280" r:id="rId16"/>
    <p:sldId id="281" r:id="rId17"/>
    <p:sldId id="288" r:id="rId18"/>
    <p:sldId id="26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81;%20&#1089;&#1090;&#1086;&#1083;\&#1086;&#1090;&#1095;&#1077;&#1090;%20&#1060;&#1043;&#1054;&#1057;15&#1075;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81;%20&#1089;&#1090;&#1086;&#1083;\&#1086;&#1090;&#1095;&#1077;&#1090;%20&#1060;&#1043;&#1054;&#1057;15&#1075;\&#1050;&#1085;&#1080;&#1075;&#1072;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81;%20&#1089;&#1090;&#1086;&#1083;\&#1086;&#1090;&#1095;&#1077;&#1090;%20&#1060;&#1043;&#1054;&#1057;15&#1075;\&#1050;&#1085;&#1080;&#1075;&#1072;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81;%20&#1089;&#1090;&#1086;&#1083;\&#1086;&#1090;&#1095;&#1077;&#1090;%20&#1060;&#1043;&#1054;&#1057;15&#1075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[Книга1.xlsx]Лист1!$B$1</c:f>
              <c:strCache>
                <c:ptCount val="1"/>
                <c:pt idx="0">
                  <c:v>2014 год</c:v>
                </c:pt>
              </c:strCache>
            </c:strRef>
          </c:tx>
          <c:cat>
            <c:strRef>
              <c:f>[Книга1.xlsx]Лист1!$A$2:$A$14</c:f>
              <c:strCache>
                <c:ptCount val="13"/>
                <c:pt idx="1">
                  <c:v>январь</c:v>
                </c:pt>
                <c:pt idx="2">
                  <c:v>февраль</c:v>
                </c:pt>
                <c:pt idx="3">
                  <c:v>март</c:v>
                </c:pt>
                <c:pt idx="4">
                  <c:v>апрель</c:v>
                </c:pt>
                <c:pt idx="5">
                  <c:v>май</c:v>
                </c:pt>
                <c:pt idx="6">
                  <c:v>июнь</c:v>
                </c:pt>
                <c:pt idx="7">
                  <c:v>июль</c:v>
                </c:pt>
                <c:pt idx="8">
                  <c:v>август</c:v>
                </c:pt>
                <c:pt idx="9">
                  <c:v>сентябрь</c:v>
                </c:pt>
                <c:pt idx="10">
                  <c:v>октябрь</c:v>
                </c:pt>
                <c:pt idx="11">
                  <c:v>ноябрь</c:v>
                </c:pt>
                <c:pt idx="12">
                  <c:v>декабрь</c:v>
                </c:pt>
              </c:strCache>
            </c:strRef>
          </c:cat>
          <c:val>
            <c:numRef>
              <c:f>[Книга1.xlsx]Лист1!$B$2:$B$14</c:f>
              <c:numCache>
                <c:formatCode>General</c:formatCode>
                <c:ptCount val="13"/>
                <c:pt idx="0">
                  <c:v>0</c:v>
                </c:pt>
                <c:pt idx="1">
                  <c:v>24119</c:v>
                </c:pt>
                <c:pt idx="2">
                  <c:v>24233</c:v>
                </c:pt>
                <c:pt idx="3">
                  <c:v>28214</c:v>
                </c:pt>
                <c:pt idx="4">
                  <c:v>26445</c:v>
                </c:pt>
                <c:pt idx="5">
                  <c:v>26575</c:v>
                </c:pt>
                <c:pt idx="6">
                  <c:v>25131</c:v>
                </c:pt>
                <c:pt idx="7">
                  <c:v>29391</c:v>
                </c:pt>
                <c:pt idx="8">
                  <c:v>21046</c:v>
                </c:pt>
                <c:pt idx="9">
                  <c:v>19210</c:v>
                </c:pt>
                <c:pt idx="10">
                  <c:v>21962</c:v>
                </c:pt>
                <c:pt idx="11">
                  <c:v>21667</c:v>
                </c:pt>
                <c:pt idx="12">
                  <c:v>27494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[Книга1.xlsx]Лист1!$C$1</c:f>
              <c:strCache>
                <c:ptCount val="1"/>
                <c:pt idx="0">
                  <c:v>2015 год</c:v>
                </c:pt>
              </c:strCache>
            </c:strRef>
          </c:tx>
          <c:cat>
            <c:strRef>
              <c:f>[Книга1.xlsx]Лист1!$A$2:$A$14</c:f>
              <c:strCache>
                <c:ptCount val="13"/>
                <c:pt idx="1">
                  <c:v>январь</c:v>
                </c:pt>
                <c:pt idx="2">
                  <c:v>февраль</c:v>
                </c:pt>
                <c:pt idx="3">
                  <c:v>март</c:v>
                </c:pt>
                <c:pt idx="4">
                  <c:v>апрель</c:v>
                </c:pt>
                <c:pt idx="5">
                  <c:v>май</c:v>
                </c:pt>
                <c:pt idx="6">
                  <c:v>июнь</c:v>
                </c:pt>
                <c:pt idx="7">
                  <c:v>июль</c:v>
                </c:pt>
                <c:pt idx="8">
                  <c:v>август</c:v>
                </c:pt>
                <c:pt idx="9">
                  <c:v>сентябрь</c:v>
                </c:pt>
                <c:pt idx="10">
                  <c:v>октябрь</c:v>
                </c:pt>
                <c:pt idx="11">
                  <c:v>ноябрь</c:v>
                </c:pt>
                <c:pt idx="12">
                  <c:v>декабрь</c:v>
                </c:pt>
              </c:strCache>
            </c:strRef>
          </c:cat>
          <c:val>
            <c:numRef>
              <c:f>[Книга1.xlsx]Лист1!$C$2:$C$14</c:f>
              <c:numCache>
                <c:formatCode>General</c:formatCode>
                <c:ptCount val="13"/>
                <c:pt idx="0">
                  <c:v>0</c:v>
                </c:pt>
                <c:pt idx="1">
                  <c:v>31678</c:v>
                </c:pt>
                <c:pt idx="2">
                  <c:v>25345</c:v>
                </c:pt>
                <c:pt idx="3">
                  <c:v>27992</c:v>
                </c:pt>
                <c:pt idx="4">
                  <c:v>25321</c:v>
                </c:pt>
                <c:pt idx="5">
                  <c:v>28969</c:v>
                </c:pt>
                <c:pt idx="6">
                  <c:v>26883</c:v>
                </c:pt>
                <c:pt idx="7">
                  <c:v>35779</c:v>
                </c:pt>
                <c:pt idx="8">
                  <c:v>24273</c:v>
                </c:pt>
                <c:pt idx="9">
                  <c:v>22528</c:v>
                </c:pt>
                <c:pt idx="10">
                  <c:v>25659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577152"/>
        <c:axId val="66578688"/>
      </c:lineChart>
      <c:catAx>
        <c:axId val="66577152"/>
        <c:scaling>
          <c:orientation val="minMax"/>
        </c:scaling>
        <c:delete val="0"/>
        <c:axPos val="b"/>
        <c:majorTickMark val="out"/>
        <c:minorTickMark val="none"/>
        <c:tickLblPos val="nextTo"/>
        <c:crossAx val="66578688"/>
        <c:crosses val="autoZero"/>
        <c:auto val="1"/>
        <c:lblAlgn val="ctr"/>
        <c:lblOffset val="100"/>
        <c:noMultiLvlLbl val="0"/>
      </c:catAx>
      <c:valAx>
        <c:axId val="66578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65771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Лист1!$B$20:$B$21</c:f>
              <c:strCache>
                <c:ptCount val="1"/>
                <c:pt idx="0">
                  <c:v>2014 год</c:v>
                </c:pt>
              </c:strCache>
            </c:strRef>
          </c:tx>
          <c:cat>
            <c:strRef>
              <c:f>Лист1!$A$22:$A$33</c:f>
              <c:strCache>
                <c:ptCount val="12"/>
                <c:pt idx="0">
                  <c:v>младший воспитатель</c:v>
                </c:pt>
                <c:pt idx="1">
                  <c:v>заведующий хозяйством</c:v>
                </c:pt>
                <c:pt idx="2">
                  <c:v>заведующий склалом</c:v>
                </c:pt>
                <c:pt idx="3">
                  <c:v>повар</c:v>
                </c:pt>
                <c:pt idx="4">
                  <c:v>кухонный рабочий</c:v>
                </c:pt>
                <c:pt idx="5">
                  <c:v>грузчик</c:v>
                </c:pt>
                <c:pt idx="6">
                  <c:v>кастелянша</c:v>
                </c:pt>
                <c:pt idx="7">
                  <c:v>оператор стиральных машин</c:v>
                </c:pt>
                <c:pt idx="8">
                  <c:v>уборщик служебных помещений</c:v>
                </c:pt>
                <c:pt idx="9">
                  <c:v>сторож</c:v>
                </c:pt>
                <c:pt idx="10">
                  <c:v>рабочий по комплексному обслуживанию и ремонту зданий</c:v>
                </c:pt>
                <c:pt idx="11">
                  <c:v>уборщик территории</c:v>
                </c:pt>
              </c:strCache>
            </c:strRef>
          </c:cat>
          <c:val>
            <c:numRef>
              <c:f>Лист1!$B$22:$B$33</c:f>
              <c:numCache>
                <c:formatCode>General</c:formatCode>
                <c:ptCount val="12"/>
                <c:pt idx="0">
                  <c:v>5767</c:v>
                </c:pt>
                <c:pt idx="1">
                  <c:v>5077</c:v>
                </c:pt>
                <c:pt idx="2">
                  <c:v>6221</c:v>
                </c:pt>
                <c:pt idx="3">
                  <c:v>6236</c:v>
                </c:pt>
                <c:pt idx="4">
                  <c:v>4143</c:v>
                </c:pt>
                <c:pt idx="5">
                  <c:v>3724</c:v>
                </c:pt>
                <c:pt idx="6">
                  <c:v>5637</c:v>
                </c:pt>
                <c:pt idx="7">
                  <c:v>5637</c:v>
                </c:pt>
                <c:pt idx="8">
                  <c:v>4143</c:v>
                </c:pt>
                <c:pt idx="9">
                  <c:v>3733</c:v>
                </c:pt>
                <c:pt idx="10">
                  <c:v>5064</c:v>
                </c:pt>
                <c:pt idx="11">
                  <c:v>4143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Лист1!$C$20:$C$21</c:f>
              <c:strCache>
                <c:ptCount val="1"/>
                <c:pt idx="0">
                  <c:v>01.02.2015</c:v>
                </c:pt>
              </c:strCache>
            </c:strRef>
          </c:tx>
          <c:cat>
            <c:strRef>
              <c:f>Лист1!$A$22:$A$33</c:f>
              <c:strCache>
                <c:ptCount val="12"/>
                <c:pt idx="0">
                  <c:v>младший воспитатель</c:v>
                </c:pt>
                <c:pt idx="1">
                  <c:v>заведующий хозяйством</c:v>
                </c:pt>
                <c:pt idx="2">
                  <c:v>заведующий склалом</c:v>
                </c:pt>
                <c:pt idx="3">
                  <c:v>повар</c:v>
                </c:pt>
                <c:pt idx="4">
                  <c:v>кухонный рабочий</c:v>
                </c:pt>
                <c:pt idx="5">
                  <c:v>грузчик</c:v>
                </c:pt>
                <c:pt idx="6">
                  <c:v>кастелянша</c:v>
                </c:pt>
                <c:pt idx="7">
                  <c:v>оператор стиральных машин</c:v>
                </c:pt>
                <c:pt idx="8">
                  <c:v>уборщик служебных помещений</c:v>
                </c:pt>
                <c:pt idx="9">
                  <c:v>сторож</c:v>
                </c:pt>
                <c:pt idx="10">
                  <c:v>рабочий по комплексному обслуживанию и ремонту зданий</c:v>
                </c:pt>
                <c:pt idx="11">
                  <c:v>уборщик территории</c:v>
                </c:pt>
              </c:strCache>
            </c:strRef>
          </c:cat>
          <c:val>
            <c:numRef>
              <c:f>Лист1!$C$22:$C$33</c:f>
              <c:numCache>
                <c:formatCode>General</c:formatCode>
                <c:ptCount val="12"/>
                <c:pt idx="0">
                  <c:v>6548</c:v>
                </c:pt>
                <c:pt idx="1">
                  <c:v>5331</c:v>
                </c:pt>
                <c:pt idx="2">
                  <c:v>6548</c:v>
                </c:pt>
                <c:pt idx="3">
                  <c:v>6703</c:v>
                </c:pt>
                <c:pt idx="4">
                  <c:v>4350</c:v>
                </c:pt>
                <c:pt idx="5">
                  <c:v>3920</c:v>
                </c:pt>
                <c:pt idx="6" formatCode="#,##0">
                  <c:v>5919</c:v>
                </c:pt>
                <c:pt idx="7" formatCode="#,##0">
                  <c:v>5919</c:v>
                </c:pt>
                <c:pt idx="8" formatCode="#,##0">
                  <c:v>4350</c:v>
                </c:pt>
                <c:pt idx="9" formatCode="#,##0">
                  <c:v>3920</c:v>
                </c:pt>
                <c:pt idx="10" formatCode="#,##0">
                  <c:v>5331</c:v>
                </c:pt>
                <c:pt idx="11" formatCode="#,##0">
                  <c:v>3920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Лист1!$D$20:$D$21</c:f>
              <c:strCache>
                <c:ptCount val="1"/>
                <c:pt idx="0">
                  <c:v>01.10.2015</c:v>
                </c:pt>
              </c:strCache>
            </c:strRef>
          </c:tx>
          <c:cat>
            <c:strRef>
              <c:f>Лист1!$A$22:$A$33</c:f>
              <c:strCache>
                <c:ptCount val="12"/>
                <c:pt idx="0">
                  <c:v>младший воспитатель</c:v>
                </c:pt>
                <c:pt idx="1">
                  <c:v>заведующий хозяйством</c:v>
                </c:pt>
                <c:pt idx="2">
                  <c:v>заведующий склалом</c:v>
                </c:pt>
                <c:pt idx="3">
                  <c:v>повар</c:v>
                </c:pt>
                <c:pt idx="4">
                  <c:v>кухонный рабочий</c:v>
                </c:pt>
                <c:pt idx="5">
                  <c:v>грузчик</c:v>
                </c:pt>
                <c:pt idx="6">
                  <c:v>кастелянша</c:v>
                </c:pt>
                <c:pt idx="7">
                  <c:v>оператор стиральных машин</c:v>
                </c:pt>
                <c:pt idx="8">
                  <c:v>уборщик служебных помещений</c:v>
                </c:pt>
                <c:pt idx="9">
                  <c:v>сторож</c:v>
                </c:pt>
                <c:pt idx="10">
                  <c:v>рабочий по комплексному обслуживанию и ремонту зданий</c:v>
                </c:pt>
                <c:pt idx="11">
                  <c:v>уборщик территории</c:v>
                </c:pt>
              </c:strCache>
            </c:strRef>
          </c:cat>
          <c:val>
            <c:numRef>
              <c:f>Лист1!$D$22:$D$33</c:f>
              <c:numCache>
                <c:formatCode>General</c:formatCode>
                <c:ptCount val="12"/>
                <c:pt idx="0">
                  <c:v>6875</c:v>
                </c:pt>
                <c:pt idx="1">
                  <c:v>5598</c:v>
                </c:pt>
                <c:pt idx="2">
                  <c:v>6875</c:v>
                </c:pt>
                <c:pt idx="3">
                  <c:v>7038</c:v>
                </c:pt>
                <c:pt idx="4">
                  <c:v>4568</c:v>
                </c:pt>
                <c:pt idx="5">
                  <c:v>4116</c:v>
                </c:pt>
                <c:pt idx="6" formatCode="#,##0">
                  <c:v>6215</c:v>
                </c:pt>
                <c:pt idx="7" formatCode="#,##0">
                  <c:v>6215</c:v>
                </c:pt>
                <c:pt idx="8" formatCode="#,##0">
                  <c:v>4568</c:v>
                </c:pt>
                <c:pt idx="9" formatCode="#,##0">
                  <c:v>4116</c:v>
                </c:pt>
                <c:pt idx="10" formatCode="#,##0">
                  <c:v>5598</c:v>
                </c:pt>
                <c:pt idx="11" formatCode="#,##0">
                  <c:v>4116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058496"/>
        <c:axId val="68068480"/>
      </c:lineChart>
      <c:catAx>
        <c:axId val="68058496"/>
        <c:scaling>
          <c:orientation val="minMax"/>
        </c:scaling>
        <c:delete val="0"/>
        <c:axPos val="b"/>
        <c:majorTickMark val="out"/>
        <c:minorTickMark val="none"/>
        <c:tickLblPos val="nextTo"/>
        <c:crossAx val="68068480"/>
        <c:crosses val="autoZero"/>
        <c:auto val="1"/>
        <c:lblAlgn val="ctr"/>
        <c:lblOffset val="100"/>
        <c:noMultiLvlLbl val="0"/>
      </c:catAx>
      <c:valAx>
        <c:axId val="68068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80584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Лист1!$B$42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Лист1!$A$43:$A$45</c:f>
              <c:strCache>
                <c:ptCount val="3"/>
                <c:pt idx="0">
                  <c:v>1 кв.категория</c:v>
                </c:pt>
                <c:pt idx="1">
                  <c:v>соответствие з.д./2кв.кат</c:v>
                </c:pt>
                <c:pt idx="2">
                  <c:v>без категории</c:v>
                </c:pt>
              </c:strCache>
            </c:strRef>
          </c:cat>
          <c:val>
            <c:numRef>
              <c:f>Лист1!$B$43:$B$45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Лист1!$C$42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Лист1!$A$43:$A$45</c:f>
              <c:strCache>
                <c:ptCount val="3"/>
                <c:pt idx="0">
                  <c:v>1 кв.категория</c:v>
                </c:pt>
                <c:pt idx="1">
                  <c:v>соответствие з.д./2кв.кат</c:v>
                </c:pt>
                <c:pt idx="2">
                  <c:v>без категории</c:v>
                </c:pt>
              </c:strCache>
            </c:strRef>
          </c:cat>
          <c:val>
            <c:numRef>
              <c:f>Лист1!$C$43:$C$45</c:f>
              <c:numCache>
                <c:formatCode>#,##0</c:formatCode>
                <c:ptCount val="3"/>
                <c:pt idx="0">
                  <c:v>2</c:v>
                </c:pt>
                <c:pt idx="1">
                  <c:v>2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0525696"/>
        <c:axId val="70527232"/>
        <c:axId val="0"/>
      </c:bar3DChart>
      <c:catAx>
        <c:axId val="70525696"/>
        <c:scaling>
          <c:orientation val="minMax"/>
        </c:scaling>
        <c:delete val="0"/>
        <c:axPos val="b"/>
        <c:majorTickMark val="out"/>
        <c:minorTickMark val="none"/>
        <c:tickLblPos val="nextTo"/>
        <c:crossAx val="70527232"/>
        <c:crosses val="autoZero"/>
        <c:auto val="1"/>
        <c:lblAlgn val="ctr"/>
        <c:lblOffset val="100"/>
        <c:noMultiLvlLbl val="0"/>
      </c:catAx>
      <c:valAx>
        <c:axId val="70527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05256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Лист1!$B$36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Лист1!$A$37:$A$40</c:f>
              <c:strCache>
                <c:ptCount val="4"/>
                <c:pt idx="0">
                  <c:v>без образовани</c:v>
                </c:pt>
                <c:pt idx="1">
                  <c:v>сердне-спец</c:v>
                </c:pt>
                <c:pt idx="2">
                  <c:v>студент </c:v>
                </c:pt>
                <c:pt idx="3">
                  <c:v>высшее</c:v>
                </c:pt>
              </c:strCache>
            </c:strRef>
          </c:cat>
          <c:val>
            <c:numRef>
              <c:f>Лист1!$B$37:$B$40</c:f>
              <c:numCache>
                <c:formatCode>General</c:formatCode>
                <c:ptCount val="4"/>
                <c:pt idx="0">
                  <c:v>5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Лист1!$C$36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Лист1!$A$37:$A$40</c:f>
              <c:strCache>
                <c:ptCount val="4"/>
                <c:pt idx="0">
                  <c:v>без образовани</c:v>
                </c:pt>
                <c:pt idx="1">
                  <c:v>сердне-спец</c:v>
                </c:pt>
                <c:pt idx="2">
                  <c:v>студент </c:v>
                </c:pt>
                <c:pt idx="3">
                  <c:v>высшее</c:v>
                </c:pt>
              </c:strCache>
            </c:strRef>
          </c:cat>
          <c:val>
            <c:numRef>
              <c:f>Лист1!$C$37:$C$40</c:f>
              <c:numCache>
                <c:formatCode>#,##0</c:formatCode>
                <c:ptCount val="4"/>
                <c:pt idx="0">
                  <c:v>2</c:v>
                </c:pt>
                <c:pt idx="1">
                  <c:v>4</c:v>
                </c:pt>
                <c:pt idx="2">
                  <c:v>0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0552192"/>
        <c:axId val="70558080"/>
        <c:axId val="0"/>
      </c:bar3DChart>
      <c:catAx>
        <c:axId val="70552192"/>
        <c:scaling>
          <c:orientation val="minMax"/>
        </c:scaling>
        <c:delete val="0"/>
        <c:axPos val="b"/>
        <c:majorTickMark val="out"/>
        <c:minorTickMark val="none"/>
        <c:tickLblPos val="nextTo"/>
        <c:crossAx val="70558080"/>
        <c:crosses val="autoZero"/>
        <c:auto val="1"/>
        <c:lblAlgn val="ctr"/>
        <c:lblOffset val="100"/>
        <c:noMultiLvlLbl val="0"/>
      </c:catAx>
      <c:valAx>
        <c:axId val="70558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05521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5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3190-56AE-416D-8C0A-6E423F8253A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013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3C30-CC8C-49A0-9B38-7945AA8EEF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38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3816423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Деятельность МБДОУ «Детский сад № 7 «Огонёк» по внедрению ФГОС ДО</a:t>
            </a:r>
            <a:endParaRPr lang="ru-RU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roo.mmc24444.cross-edu.ru/images/fgos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32656"/>
            <a:ext cx="239204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Материально-технические  условия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24847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400" dirty="0" smtClean="0"/>
              <a:t>Соответствие </a:t>
            </a:r>
            <a:r>
              <a:rPr lang="ru-RU" sz="2400" dirty="0"/>
              <a:t>материально-технической базы реализации ООП ДО действующим санитарным и противопожарным нормам, нормам охраны труда работников </a:t>
            </a:r>
            <a:r>
              <a:rPr lang="ru-RU" sz="2400" dirty="0" smtClean="0"/>
              <a:t>ОО</a:t>
            </a:r>
          </a:p>
          <a:p>
            <a:pPr>
              <a:buFontTx/>
              <a:buChar char="-"/>
            </a:pPr>
            <a:r>
              <a:rPr lang="ru-RU" sz="2400" dirty="0" smtClean="0"/>
              <a:t>Наличие </a:t>
            </a:r>
            <a:r>
              <a:rPr lang="ru-RU" sz="2400" dirty="0"/>
              <a:t>мультимедийной аппаратуры, копировальной техники, компьютеров, </a:t>
            </a:r>
            <a:r>
              <a:rPr lang="ru-RU" sz="2400" dirty="0" smtClean="0"/>
              <a:t>Интернета</a:t>
            </a:r>
          </a:p>
          <a:p>
            <a:pPr>
              <a:buFontTx/>
              <a:buChar char="-"/>
            </a:pPr>
            <a:r>
              <a:rPr lang="ru-RU" sz="2400" dirty="0" smtClean="0"/>
              <a:t>Наличие </a:t>
            </a:r>
            <a:r>
              <a:rPr lang="ru-RU" sz="2400" dirty="0"/>
              <a:t>фонда методической, художественной и справочной литературы, дидактического и раздаточного материала</a:t>
            </a:r>
          </a:p>
        </p:txBody>
      </p:sp>
      <p:pic>
        <p:nvPicPr>
          <p:cNvPr id="4" name="Picture 13" descr="I:\2010г\P8090107.JPG"/>
          <p:cNvPicPr>
            <a:picLocks noChangeAspect="1" noChangeArrowheads="1"/>
          </p:cNvPicPr>
          <p:nvPr/>
        </p:nvPicPr>
        <p:blipFill>
          <a:blip r:embed="rId2" cstate="print"/>
          <a:srcRect t="4747" b="44619"/>
          <a:stretch>
            <a:fillRect/>
          </a:stretch>
        </p:blipFill>
        <p:spPr bwMode="auto">
          <a:xfrm>
            <a:off x="3491880" y="4524972"/>
            <a:ext cx="5339350" cy="2048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4557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5.Психолого - педагогические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>
              <a:buFont typeface="Symbol" panose="05050102010706020507" pitchFamily="18" charset="2"/>
              <a:buChar char="-"/>
            </a:pPr>
            <a:r>
              <a:rPr lang="ru-RU" dirty="0" smtClean="0"/>
              <a:t>Наличие </a:t>
            </a:r>
            <a:r>
              <a:rPr lang="ru-RU" dirty="0"/>
              <a:t>модели организации образовательного </a:t>
            </a:r>
            <a:r>
              <a:rPr lang="ru-RU" dirty="0" smtClean="0"/>
              <a:t>процесса</a:t>
            </a:r>
          </a:p>
          <a:p>
            <a:pPr lvl="0">
              <a:buFont typeface="Symbol" panose="05050102010706020507" pitchFamily="18" charset="2"/>
              <a:buChar char="-"/>
            </a:pPr>
            <a:r>
              <a:rPr lang="ru-RU" dirty="0" smtClean="0"/>
              <a:t>Наличие </a:t>
            </a:r>
            <a:r>
              <a:rPr lang="ru-RU" dirty="0"/>
              <a:t>и соблюдение режима дня, расписания организации непосредственно образовательной </a:t>
            </a:r>
            <a:r>
              <a:rPr lang="ru-RU" dirty="0" smtClean="0"/>
              <a:t>деятельности</a:t>
            </a:r>
            <a:endParaRPr lang="ru-RU" dirty="0"/>
          </a:p>
          <a:p>
            <a:pPr>
              <a:buFont typeface="Symbol" panose="05050102010706020507" pitchFamily="18" charset="2"/>
              <a:buChar char=""/>
            </a:pPr>
            <a:r>
              <a:rPr lang="ru-RU" dirty="0"/>
              <a:t>Наличие педагогической (мониторинг) и психологической диагностики</a:t>
            </a:r>
          </a:p>
          <a:p>
            <a:pPr>
              <a:buFont typeface="Symbol" panose="05050102010706020507" pitchFamily="18" charset="2"/>
              <a:buChar char=""/>
            </a:pPr>
            <a:r>
              <a:rPr lang="ru-RU" dirty="0"/>
              <a:t>Соответствие объёма образовательной нагрузки СанПиН </a:t>
            </a:r>
            <a:r>
              <a:rPr lang="ru-RU" dirty="0" smtClean="0"/>
              <a:t>2.4.1.3049-13</a:t>
            </a:r>
            <a:endParaRPr lang="ru-RU" dirty="0"/>
          </a:p>
          <a:p>
            <a:pPr>
              <a:buFont typeface="Symbol" panose="05050102010706020507" pitchFamily="18" charset="2"/>
              <a:buChar char=""/>
            </a:pPr>
            <a:r>
              <a:rPr lang="ru-RU" dirty="0"/>
              <a:t>Соответствие форм и методов работы с детьми возрастным, индивидуальным особенностям, требованиям ФГОС ДО</a:t>
            </a:r>
          </a:p>
          <a:p>
            <a:pPr>
              <a:buFont typeface="Symbol" panose="05050102010706020507" pitchFamily="18" charset="2"/>
              <a:buChar char=""/>
            </a:pPr>
            <a:r>
              <a:rPr lang="ru-RU" dirty="0"/>
              <a:t>Соответствие форм, методов, приёмов взаимодействия с детьми положениям Конвенции о правах ребёнка.</a:t>
            </a:r>
          </a:p>
          <a:p>
            <a:pPr>
              <a:buFont typeface="Symbol" panose="05050102010706020507" pitchFamily="18" charset="2"/>
              <a:buChar char=""/>
            </a:pPr>
            <a:r>
              <a:rPr lang="ru-RU" dirty="0"/>
              <a:t>Создание благоприятного психологического климата.</a:t>
            </a:r>
          </a:p>
          <a:p>
            <a:pPr>
              <a:buFont typeface="Symbol" panose="05050102010706020507" pitchFamily="18" charset="2"/>
              <a:buChar char=""/>
            </a:pPr>
            <a:r>
              <a:rPr lang="ru-RU" dirty="0"/>
              <a:t>Индивидуализация образования.</a:t>
            </a:r>
          </a:p>
          <a:p>
            <a:pPr>
              <a:buFont typeface="Symbol" panose="05050102010706020507" pitchFamily="18" charset="2"/>
              <a:buChar char=""/>
            </a:pPr>
            <a:r>
              <a:rPr lang="ru-RU" dirty="0"/>
              <a:t>Поддержка индивидуальности и инициативы детей через создание условий для свободного выбора детской деятельности. </a:t>
            </a:r>
          </a:p>
          <a:p>
            <a:pPr>
              <a:buFont typeface="Symbol" panose="05050102010706020507" pitchFamily="18" charset="2"/>
              <a:buChar char=""/>
            </a:pPr>
            <a:r>
              <a:rPr lang="ru-RU" dirty="0"/>
              <a:t>Взаимодействие с родителями по вопросам образования, воспитания и развития детей.</a:t>
            </a:r>
          </a:p>
          <a:p>
            <a:pPr>
              <a:buFont typeface="Symbol" panose="05050102010706020507" pitchFamily="18" charset="2"/>
              <a:buChar char=""/>
            </a:pPr>
            <a:r>
              <a:rPr lang="ru-RU" dirty="0"/>
              <a:t>Предельная наполняемость </a:t>
            </a:r>
            <a:r>
              <a:rPr lang="ru-RU" dirty="0" smtClean="0"/>
              <a:t>групп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107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:\Рабочий стол\Фотографии\P102013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199" y="3843221"/>
            <a:ext cx="3870068" cy="2676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I:\день отк дверей ДОУ7\16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4" t="24223" r="22939" b="30049"/>
          <a:stretch>
            <a:fillRect/>
          </a:stretch>
        </p:blipFill>
        <p:spPr bwMode="auto">
          <a:xfrm>
            <a:off x="4954020" y="673301"/>
            <a:ext cx="3760247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Documents and Settings\Пользователь\Рабочий стол\фото 7\PA230083.JPG"/>
          <p:cNvPicPr>
            <a:picLocks noChangeAspect="1" noChangeArrowheads="1"/>
          </p:cNvPicPr>
          <p:nvPr/>
        </p:nvPicPr>
        <p:blipFill>
          <a:blip r:embed="rId4" cstate="print"/>
          <a:srcRect t="17188" r="14900"/>
          <a:stretch>
            <a:fillRect/>
          </a:stretch>
        </p:blipFill>
        <p:spPr bwMode="auto">
          <a:xfrm>
            <a:off x="395536" y="3711089"/>
            <a:ext cx="398384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8" name="Picture 8" descr="I:\2010г\P6250082.JPG"/>
          <p:cNvPicPr>
            <a:picLocks noChangeAspect="1" noChangeArrowheads="1"/>
          </p:cNvPicPr>
          <p:nvPr/>
        </p:nvPicPr>
        <p:blipFill>
          <a:blip r:embed="rId5" cstate="print"/>
          <a:srcRect b="22535"/>
          <a:stretch>
            <a:fillRect/>
          </a:stretch>
        </p:blipFill>
        <p:spPr bwMode="auto">
          <a:xfrm>
            <a:off x="395536" y="540969"/>
            <a:ext cx="3983850" cy="2796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6734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/>
          <a:srcRect l="8824" t="20318" r="8824" b="18148"/>
          <a:stretch/>
        </p:blipFill>
        <p:spPr bwMode="auto">
          <a:xfrm>
            <a:off x="395536" y="260648"/>
            <a:ext cx="5067300" cy="3028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22755" t="15093" r="19505" b="5764"/>
          <a:stretch/>
        </p:blipFill>
        <p:spPr bwMode="auto">
          <a:xfrm>
            <a:off x="5076056" y="1806490"/>
            <a:ext cx="3552825" cy="3895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/>
          <a:srcRect l="21672" t="15674" r="19195" b="17954"/>
          <a:stretch/>
        </p:blipFill>
        <p:spPr bwMode="auto">
          <a:xfrm>
            <a:off x="581154" y="3289598"/>
            <a:ext cx="3638550" cy="32670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9813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16304"/>
              </p:ext>
            </p:extLst>
          </p:nvPr>
        </p:nvGraphicFramePr>
        <p:xfrm>
          <a:off x="1115616" y="101305"/>
          <a:ext cx="7056784" cy="6682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Document" r:id="rId3" imgW="6655101" imgH="9344579" progId="Word.Document.8">
                  <p:embed/>
                </p:oleObj>
              </mc:Choice>
              <mc:Fallback>
                <p:oleObj name="Document" r:id="rId3" imgW="6655101" imgH="9344579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5616" y="101305"/>
                        <a:ext cx="7056784" cy="66823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7232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3032" cy="1143000"/>
          </a:xfrm>
        </p:spPr>
        <p:txBody>
          <a:bodyPr>
            <a:noAutofit/>
          </a:bodyPr>
          <a:lstStyle/>
          <a:p>
            <a:pPr lvl="0" algn="l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Развивающая предметно – пространственная </a:t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51520" y="1628800"/>
            <a:ext cx="4608512" cy="504056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материально-техническое обеспечение </a:t>
            </a:r>
            <a:r>
              <a:rPr lang="ru-RU" sz="2400" dirty="0"/>
              <a:t>ДОУ с позиции требований ФГОС ДО.</a:t>
            </a:r>
          </a:p>
          <a:p>
            <a:r>
              <a:rPr lang="ru-RU" sz="2400" dirty="0" smtClean="0"/>
              <a:t>Учебно-методическое обеспечение ОП </a:t>
            </a:r>
            <a:r>
              <a:rPr lang="ru-RU" sz="2400" dirty="0"/>
              <a:t>с позиции требований ФГОС </a:t>
            </a:r>
            <a:r>
              <a:rPr lang="ru-RU" sz="2400" dirty="0" smtClean="0"/>
              <a:t>ДО</a:t>
            </a:r>
            <a:endParaRPr lang="ru-RU" sz="2400" dirty="0"/>
          </a:p>
          <a:p>
            <a:r>
              <a:rPr lang="ru-RU" sz="2400" dirty="0"/>
              <a:t>Обеспечение соответствия </a:t>
            </a:r>
            <a:r>
              <a:rPr lang="ru-RU" sz="2400" dirty="0" smtClean="0"/>
              <a:t>ППРС </a:t>
            </a:r>
            <a:r>
              <a:rPr lang="ru-RU" sz="2400" dirty="0"/>
              <a:t>требованиям ФГОС ДО.</a:t>
            </a:r>
          </a:p>
          <a:p>
            <a:r>
              <a:rPr lang="ru-RU" sz="2400" dirty="0"/>
              <a:t>Обеспечение соответствия санитарно-гигиенических условий, материально-технического обеспечения требованиям ФГОС ДО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22" y="548679"/>
            <a:ext cx="3961865" cy="2971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G:\IMG_20151116_2233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976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/>
          </a:bodyPr>
          <a:lstStyle/>
          <a:p>
            <a:pPr lvl="0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Информационные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4248472"/>
          </a:xfrm>
        </p:spPr>
        <p:txBody>
          <a:bodyPr>
            <a:normAutofit/>
          </a:bodyPr>
          <a:lstStyle/>
          <a:p>
            <a:pPr>
              <a:buFont typeface="Symbol" panose="05050102010706020507" pitchFamily="18" charset="2"/>
              <a:buChar char="-"/>
            </a:pPr>
            <a:r>
              <a:rPr lang="ru-RU" sz="2400" dirty="0"/>
              <a:t>Размещение на сайте ДОУ информационных материалов о введении ФГОС ДГО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ru-RU" sz="2400" dirty="0"/>
              <a:t>Информирование родителей (законных представителей) о подготовке к введению и порядке перехода на ФГОС ДО через наглядную информацию, сайт, проведение родительских собраний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ru-RU" sz="2400" dirty="0"/>
              <a:t>Обеспечение публичной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     отчетности </a:t>
            </a:r>
            <a:r>
              <a:rPr lang="ru-RU" sz="2400" dirty="0"/>
              <a:t>о ходе и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     результатах </a:t>
            </a:r>
            <a:r>
              <a:rPr lang="ru-RU" sz="2400" dirty="0"/>
              <a:t>введения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ФГОС </a:t>
            </a:r>
            <a:r>
              <a:rPr lang="ru-RU" sz="2400" dirty="0"/>
              <a:t>ДО.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9" t="6192" r="13933" b="40982"/>
          <a:stretch/>
        </p:blipFill>
        <p:spPr bwMode="auto">
          <a:xfrm>
            <a:off x="4427984" y="3140968"/>
            <a:ext cx="4464496" cy="3312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32821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706437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образовательного процесса</a:t>
            </a:r>
          </a:p>
        </p:txBody>
      </p:sp>
      <p:pic>
        <p:nvPicPr>
          <p:cNvPr id="23555" name="Picture 9" descr="I:\2010г\P6250102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1744" y="3789040"/>
            <a:ext cx="3746822" cy="2664296"/>
          </a:xfrm>
        </p:spPr>
      </p:pic>
      <p:sp>
        <p:nvSpPr>
          <p:cNvPr id="23557" name="Rectangle 3"/>
          <p:cNvSpPr>
            <a:spLocks noChangeArrowheads="1"/>
          </p:cNvSpPr>
          <p:nvPr/>
        </p:nvSpPr>
        <p:spPr bwMode="auto">
          <a:xfrm>
            <a:off x="250825" y="4149080"/>
            <a:ext cx="4105151" cy="2232248"/>
          </a:xfrm>
          <a:prstGeom prst="rect">
            <a:avLst/>
          </a:prstGeom>
          <a:solidFill>
            <a:srgbClr val="CC99FF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«По-настоящему счастливы лишь те люди, которые нашли </a:t>
            </a:r>
          </a:p>
          <a:p>
            <a:pPr algn="ctr">
              <a:spcBef>
                <a:spcPct val="20000"/>
              </a:spcBef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себя дело в жизни, чтобы любить его и принадлежать </a:t>
            </a:r>
          </a:p>
          <a:p>
            <a:pPr algn="ctr">
              <a:spcBef>
                <a:spcPct val="20000"/>
              </a:spcBef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ему безраздельно</a:t>
            </a:r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   Д</a:t>
            </a: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Пауэле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62" name="Picture 10" descr="P625009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5" y="908720"/>
            <a:ext cx="3647019" cy="2736304"/>
          </a:xfrm>
          <a:noFill/>
        </p:spPr>
      </p:pic>
      <p:pic>
        <p:nvPicPr>
          <p:cNvPr id="2050" name="Picture 2" descr="D:\Рабочий стол\Мои документы\Мои рисунки\Кросс Наций 15г\P11601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36712"/>
            <a:ext cx="3730246" cy="279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56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276872"/>
            <a:ext cx="8075240" cy="2088232"/>
          </a:xfrm>
        </p:spPr>
        <p:txBody>
          <a:bodyPr>
            <a:noAutofit/>
          </a:bodyPr>
          <a:lstStyle/>
          <a:p>
            <a:pPr algn="l"/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Благодарим за внимание</a:t>
            </a:r>
            <a:endParaRPr lang="ru-R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roo.mmc24444.cross-edu.ru/images/fgos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32656"/>
            <a:ext cx="239204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5" y="332656"/>
            <a:ext cx="8502515" cy="1008112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Главе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ст.10 п.4 Федерального закона от 29.12.2012г №273-Ф3 «Об образовании в Российской Федерации» установлено, что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образование является первым уровнем общего 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25" y="2780928"/>
            <a:ext cx="8229600" cy="36004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системы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организационно–управленческого, информационного и методического обеспечения по организации подготовки к введению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 в МБДОУ «Детский сад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7 «Огонёк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методического и информационного сопровождения подготовки к реализации ФГОС  ДО.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организационно - управленческих решений, регулирующих подготовку к  введению ФГОС ДО. 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Наполнение нормативно-правовой базы необходимыми документами, регулирующими реализацию ФГОС ДО.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эффективной кадровой политики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4"/>
          <p:cNvSpPr txBox="1">
            <a:spLocks/>
          </p:cNvSpPr>
          <p:nvPr/>
        </p:nvSpPr>
        <p:spPr>
          <a:xfrm>
            <a:off x="395536" y="3933056"/>
            <a:ext cx="8496944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03068" y="1268760"/>
            <a:ext cx="8502515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Российской Федерации от 17 октября 2013г. № 1155 « Об утверждении Федерального государственного образовательного стандарта дошкольного образования»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079807" y="260648"/>
            <a:ext cx="6840370" cy="648072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Требования 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ФГОС ДО</a:t>
            </a:r>
          </a:p>
        </p:txBody>
      </p:sp>
      <p:grpSp>
        <p:nvGrpSpPr>
          <p:cNvPr id="13" name="Diagram group"/>
          <p:cNvGrpSpPr/>
          <p:nvPr/>
        </p:nvGrpSpPr>
        <p:grpSpPr>
          <a:xfrm>
            <a:off x="2339752" y="1412776"/>
            <a:ext cx="4320480" cy="3588305"/>
            <a:chOff x="72008" y="1512170"/>
            <a:chExt cx="1710129" cy="1271953"/>
          </a:xfrm>
          <a:effectLst>
            <a:reflection blurRad="6350" stA="50000" endA="300" endPos="55000" dir="5400000" sy="-100000" algn="bl" rotWithShape="0"/>
          </a:effectLst>
          <a:scene3d>
            <a:camera prst="isometricOffAxis2Left" zoom="95000"/>
            <a:lightRig rig="flat" dir="t"/>
          </a:scene3d>
        </p:grpSpPr>
        <p:grpSp>
          <p:nvGrpSpPr>
            <p:cNvPr id="14" name="Группа 13"/>
            <p:cNvGrpSpPr/>
            <p:nvPr/>
          </p:nvGrpSpPr>
          <p:grpSpPr>
            <a:xfrm>
              <a:off x="72008" y="1512170"/>
              <a:ext cx="1710129" cy="1271953"/>
              <a:chOff x="72008" y="1512170"/>
              <a:chExt cx="1710129" cy="1271953"/>
            </a:xfrm>
          </p:grpSpPr>
          <p:sp>
            <p:nvSpPr>
              <p:cNvPr id="15" name="Овал 14"/>
              <p:cNvSpPr/>
              <p:nvPr/>
            </p:nvSpPr>
            <p:spPr>
              <a:xfrm>
                <a:off x="72008" y="1512170"/>
                <a:ext cx="1710129" cy="1271953"/>
              </a:xfrm>
              <a:prstGeom prst="ellipse">
                <a:avLst/>
              </a:prstGeom>
              <a:solidFill>
                <a:srgbClr val="0066CC"/>
              </a:solidFill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Овал 4"/>
              <p:cNvSpPr/>
              <p:nvPr/>
            </p:nvSpPr>
            <p:spPr>
              <a:xfrm>
                <a:off x="322451" y="1698443"/>
                <a:ext cx="1209243" cy="89940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4400" b="1" dirty="0">
                    <a:latin typeface="Times New Roman" pitchFamily="18" charset="0"/>
                    <a:cs typeface="Times New Roman" pitchFamily="18" charset="0"/>
                  </a:rPr>
                  <a:t>у</a:t>
                </a:r>
                <a:r>
                  <a:rPr lang="ru-RU" sz="4400" b="1" kern="1200" dirty="0" smtClean="0">
                    <a:latin typeface="Times New Roman" pitchFamily="18" charset="0"/>
                    <a:cs typeface="Times New Roman" pitchFamily="18" charset="0"/>
                  </a:rPr>
                  <a:t>словия реализации</a:t>
                </a:r>
                <a:endParaRPr lang="ru-RU" sz="4400" b="1" kern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9" name="Группа 18"/>
          <p:cNvGrpSpPr/>
          <p:nvPr/>
        </p:nvGrpSpPr>
        <p:grpSpPr>
          <a:xfrm>
            <a:off x="1187624" y="4173344"/>
            <a:ext cx="2304255" cy="1488716"/>
            <a:chOff x="3854465" y="2673"/>
            <a:chExt cx="1563421" cy="979929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3854465" y="2673"/>
              <a:ext cx="1507584" cy="979929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3902301" y="50509"/>
              <a:ext cx="1515585" cy="9320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Психолого-педагогические </a:t>
              </a:r>
              <a:endParaRPr lang="ru-RU" sz="20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675686" y="1136158"/>
            <a:ext cx="2748523" cy="1226975"/>
            <a:chOff x="3854465" y="2673"/>
            <a:chExt cx="1563421" cy="979929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3854465" y="2673"/>
              <a:ext cx="1507584" cy="979929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3902301" y="50509"/>
              <a:ext cx="1515585" cy="9320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Нормативно правовые</a:t>
              </a:r>
              <a:endParaRPr lang="ru-RU" sz="20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515827" y="2717893"/>
            <a:ext cx="2304255" cy="1488716"/>
            <a:chOff x="3854465" y="2673"/>
            <a:chExt cx="1563421" cy="979929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3854465" y="2673"/>
              <a:ext cx="1507584" cy="979929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3902301" y="50509"/>
              <a:ext cx="1515585" cy="8527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Финансовые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6027512" y="4256723"/>
            <a:ext cx="2304255" cy="1488716"/>
            <a:chOff x="3854465" y="2673"/>
            <a:chExt cx="1563421" cy="979929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3854465" y="2673"/>
              <a:ext cx="1507584" cy="979929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3902301" y="50510"/>
              <a:ext cx="1515585" cy="7744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Кадровые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3563888" y="4917702"/>
            <a:ext cx="2304255" cy="1488716"/>
            <a:chOff x="3854465" y="2673"/>
            <a:chExt cx="1563421" cy="979929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3854465" y="2673"/>
              <a:ext cx="1507584" cy="979929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3902301" y="50510"/>
              <a:ext cx="1515585" cy="861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Материально-технические</a:t>
              </a:r>
              <a:endParaRPr lang="ru-RU" sz="20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424891" y="2597329"/>
            <a:ext cx="2304255" cy="1488716"/>
            <a:chOff x="3854465" y="2673"/>
            <a:chExt cx="1563421" cy="979929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3854465" y="2673"/>
              <a:ext cx="1507584" cy="979929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Скругленный прямоугольник 4"/>
            <p:cNvSpPr/>
            <p:nvPr/>
          </p:nvSpPr>
          <p:spPr>
            <a:xfrm>
              <a:off x="3902301" y="50509"/>
              <a:ext cx="1515585" cy="9320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Развивающая предметно-пространственная среда</a:t>
              </a:r>
              <a:endParaRPr lang="ru-RU" sz="20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24891" y="1130261"/>
            <a:ext cx="2829288" cy="1232872"/>
            <a:chOff x="3854465" y="2673"/>
            <a:chExt cx="1563421" cy="979929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3854465" y="2673"/>
              <a:ext cx="1507584" cy="979929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Скругленный прямоугольник 4"/>
            <p:cNvSpPr/>
            <p:nvPr/>
          </p:nvSpPr>
          <p:spPr>
            <a:xfrm>
              <a:off x="3902301" y="50509"/>
              <a:ext cx="1515585" cy="9320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Информационные</a:t>
              </a:r>
              <a:endParaRPr lang="ru-RU" sz="20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598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Нормативно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–правовые условия 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 txBox="1">
            <a:spLocks noGrp="1"/>
          </p:cNvSpPr>
          <p:nvPr>
            <p:ph idx="1"/>
          </p:nvPr>
        </p:nvSpPr>
        <p:spPr>
          <a:xfrm>
            <a:off x="457200" y="1600201"/>
            <a:ext cx="82912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/>
              <a:t>Устав МБДОУ «Детский сад № 7 «Огонёк» </a:t>
            </a:r>
            <a:endParaRPr lang="ru-RU" sz="2400" dirty="0"/>
          </a:p>
          <a:p>
            <a:pPr lvl="0"/>
            <a:r>
              <a:rPr lang="ru-RU" sz="2400" dirty="0"/>
              <a:t>Лицензия с приложением</a:t>
            </a:r>
          </a:p>
          <a:p>
            <a:pPr lvl="0"/>
            <a:r>
              <a:rPr lang="ru-RU" sz="2400" dirty="0"/>
              <a:t>Формирование банка нормативно-правовых документов федерального, регионального, муниципального уровней, уровня </a:t>
            </a:r>
            <a:r>
              <a:rPr lang="ru-RU" sz="2400" dirty="0" smtClean="0"/>
              <a:t>ДОУ</a:t>
            </a:r>
            <a:endParaRPr lang="ru-RU" sz="2400" dirty="0"/>
          </a:p>
          <a:p>
            <a:pPr lvl="0"/>
            <a:r>
              <a:rPr lang="ru-RU" sz="2400" dirty="0"/>
              <a:t>Основная образовательная программа дошкольного образования</a:t>
            </a:r>
          </a:p>
          <a:p>
            <a:pPr lvl="0"/>
            <a:r>
              <a:rPr lang="ru-RU" sz="2400" dirty="0"/>
              <a:t>Должностные инструкции</a:t>
            </a:r>
          </a:p>
          <a:p>
            <a:r>
              <a:rPr lang="ru-RU" sz="2400" dirty="0"/>
              <a:t>Договор об образовании между участниками образовательных отношений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lvl="0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Финансово-экономические условия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Финансово-экономическая документация</a:t>
            </a:r>
          </a:p>
          <a:p>
            <a:r>
              <a:rPr lang="ru-RU" sz="2400" dirty="0"/>
              <a:t>План  финансово-хозяйственной деятельности по созданию образовательной среды</a:t>
            </a:r>
          </a:p>
          <a:p>
            <a:r>
              <a:rPr lang="ru-RU" sz="2400" dirty="0"/>
              <a:t>Качество  предоставляемых услуг по реализации ФГОС ДО по выполнению муниципального задания (показатели расходных объемов, выделяемых Учредителем)</a:t>
            </a:r>
          </a:p>
          <a:p>
            <a:r>
              <a:rPr lang="ru-RU" sz="2400" dirty="0"/>
              <a:t>Реализация прав граждан на получение компенсации части родительской платы за присмотр и уход за детьми, посещающими ДОУ</a:t>
            </a:r>
          </a:p>
          <a:p>
            <a:r>
              <a:rPr lang="ru-RU" sz="2400" dirty="0"/>
              <a:t>Наличие в результатах </a:t>
            </a:r>
            <a:r>
              <a:rPr lang="ru-RU" sz="2400" dirty="0" err="1"/>
              <a:t>самообследования</a:t>
            </a:r>
            <a:r>
              <a:rPr lang="ru-RU" sz="2400" dirty="0"/>
              <a:t> информации о расходовании внебюджетных средств</a:t>
            </a:r>
          </a:p>
        </p:txBody>
      </p:sp>
    </p:spTree>
    <p:extLst>
      <p:ext uri="{BB962C8B-B14F-4D97-AF65-F5344CB8AC3E}">
        <p14:creationId xmlns:p14="http://schemas.microsoft.com/office/powerpoint/2010/main" val="3300365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0744" cy="221825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ровень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оплаты труда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1833634"/>
              </p:ext>
            </p:extLst>
          </p:nvPr>
        </p:nvGraphicFramePr>
        <p:xfrm>
          <a:off x="179512" y="2708920"/>
          <a:ext cx="4824536" cy="3802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4738107"/>
              </p:ext>
            </p:extLst>
          </p:nvPr>
        </p:nvGraphicFramePr>
        <p:xfrm>
          <a:off x="4067944" y="116632"/>
          <a:ext cx="489654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5220072" y="3789040"/>
            <a:ext cx="3610744" cy="27223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оплаты труда отдельных категорий работников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827584" y="2276872"/>
            <a:ext cx="144016" cy="648072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8100392" y="3573016"/>
            <a:ext cx="144016" cy="576064"/>
          </a:xfrm>
          <a:prstGeom prst="up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70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lvl="0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Кадровые условия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3"/>
            <a:ext cx="8229600" cy="2376264"/>
          </a:xfrm>
        </p:spPr>
        <p:txBody>
          <a:bodyPr/>
          <a:lstStyle/>
          <a:p>
            <a:pPr lvl="0">
              <a:buFontTx/>
              <a:buChar char="-"/>
            </a:pPr>
            <a:r>
              <a:rPr lang="ru-RU" sz="2400" dirty="0" smtClean="0"/>
              <a:t>Готовность </a:t>
            </a:r>
            <a:r>
              <a:rPr lang="ru-RU" sz="2400" dirty="0"/>
              <a:t>педагогических работников ОО к работе  по </a:t>
            </a:r>
            <a:r>
              <a:rPr lang="ru-RU" sz="2400" dirty="0" smtClean="0"/>
              <a:t>ФГОС</a:t>
            </a:r>
          </a:p>
          <a:p>
            <a:pPr lvl="0">
              <a:buFontTx/>
              <a:buChar char="-"/>
            </a:pPr>
            <a:r>
              <a:rPr lang="ru-RU" sz="2400" dirty="0" smtClean="0"/>
              <a:t>Повышение </a:t>
            </a:r>
            <a:r>
              <a:rPr lang="ru-RU" sz="2400" dirty="0"/>
              <a:t>квалификации педагогов </a:t>
            </a:r>
            <a:endParaRPr lang="ru-RU" sz="2400" dirty="0" smtClean="0"/>
          </a:p>
          <a:p>
            <a:pPr lvl="0">
              <a:buFontTx/>
              <a:buChar char="-"/>
            </a:pPr>
            <a:r>
              <a:rPr lang="ru-RU" sz="2400" dirty="0" smtClean="0"/>
              <a:t>Научно-методическое </a:t>
            </a:r>
            <a:r>
              <a:rPr lang="ru-RU" sz="2400" dirty="0"/>
              <a:t>и психолого-педагогическое сопровождение введения ФГОС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717032"/>
            <a:ext cx="51125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прошли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курсовую подготовку по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теме: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«Реализация ФГОС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ДО в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дошкольной образовательной организации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» - 100% педагогического и руководящего состава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 descr="D:\Рабочий стол\Мои документы\Мои рисунки\Фото дс7 2015\КМО игра\P10108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17032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605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9"/>
          <p:cNvSpPr>
            <a:spLocks noChangeShapeType="1"/>
          </p:cNvSpPr>
          <p:nvPr/>
        </p:nvSpPr>
        <p:spPr bwMode="auto">
          <a:xfrm flipH="1">
            <a:off x="4859573" y="984250"/>
            <a:ext cx="0" cy="2660774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5" name="Oval 32"/>
          <p:cNvSpPr>
            <a:spLocks noChangeArrowheads="1"/>
          </p:cNvSpPr>
          <p:nvPr/>
        </p:nvSpPr>
        <p:spPr bwMode="auto">
          <a:xfrm>
            <a:off x="5508103" y="2632075"/>
            <a:ext cx="2822443" cy="469226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sz="1600" b="1" dirty="0">
                <a:solidFill>
                  <a:srgbClr val="F9400D"/>
                </a:solidFill>
              </a:rPr>
              <a:t>Надо</a:t>
            </a:r>
            <a:r>
              <a:rPr lang="ru-RU" altLang="ru-RU" sz="1600" b="1" dirty="0" smtClean="0">
                <a:solidFill>
                  <a:srgbClr val="F9400D"/>
                </a:solidFill>
              </a:rPr>
              <a:t>! </a:t>
            </a:r>
            <a:r>
              <a:rPr lang="ru-RU" altLang="ru-RU" sz="1600" dirty="0" smtClean="0"/>
              <a:t>ФГОС ДО</a:t>
            </a:r>
            <a:endParaRPr lang="ru-RU" altLang="ru-RU" sz="16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309828" y="879475"/>
            <a:ext cx="2133600" cy="533400"/>
          </a:xfrm>
          <a:prstGeom prst="rect">
            <a:avLst/>
          </a:prstGeom>
          <a:solidFill>
            <a:srgbClr val="FF99CC"/>
          </a:solidFill>
          <a:ln w="9525">
            <a:solidFill>
              <a:srgbClr val="EC063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ru-RU" altLang="ru-RU" sz="1600" dirty="0" smtClean="0">
                <a:solidFill>
                  <a:srgbClr val="250501"/>
                </a:solidFill>
              </a:rPr>
              <a:t>Переход на ФГОС ДО?</a:t>
            </a:r>
            <a:endParaRPr lang="ru-RU" altLang="ru-RU" sz="1600" dirty="0">
              <a:solidFill>
                <a:srgbClr val="250501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09828" y="1489075"/>
            <a:ext cx="2514600" cy="381000"/>
          </a:xfrm>
          <a:prstGeom prst="rect">
            <a:avLst/>
          </a:prstGeom>
          <a:solidFill>
            <a:srgbClr val="FF99CC"/>
          </a:solidFill>
          <a:ln w="9525">
            <a:solidFill>
              <a:srgbClr val="EC063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ru-RU" altLang="ru-RU" sz="1600" dirty="0">
                <a:solidFill>
                  <a:srgbClr val="250501"/>
                </a:solidFill>
              </a:rPr>
              <a:t>В течении какого  времени?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309828" y="1946275"/>
            <a:ext cx="2514600" cy="533400"/>
          </a:xfrm>
          <a:prstGeom prst="rect">
            <a:avLst/>
          </a:prstGeom>
          <a:solidFill>
            <a:srgbClr val="FF99CC"/>
          </a:solidFill>
          <a:ln w="9525">
            <a:solidFill>
              <a:srgbClr val="EC063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ru-RU" altLang="ru-RU" sz="1600">
                <a:solidFill>
                  <a:srgbClr val="250501"/>
                </a:solidFill>
              </a:rPr>
              <a:t>Склонности,  способности,</a:t>
            </a:r>
          </a:p>
          <a:p>
            <a:pPr algn="l"/>
            <a:r>
              <a:rPr lang="ru-RU" altLang="ru-RU" sz="1600">
                <a:solidFill>
                  <a:srgbClr val="250501"/>
                </a:solidFill>
              </a:rPr>
              <a:t>личные качества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748478" y="862013"/>
            <a:ext cx="2438400" cy="533400"/>
          </a:xfrm>
          <a:prstGeom prst="rect">
            <a:avLst/>
          </a:prstGeom>
          <a:solidFill>
            <a:srgbClr val="FF99CC"/>
          </a:solidFill>
          <a:ln w="9525">
            <a:solidFill>
              <a:srgbClr val="EC063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ru-RU" altLang="ru-RU" sz="1600">
                <a:solidFill>
                  <a:srgbClr val="250501"/>
                </a:solidFill>
              </a:rPr>
              <a:t>Знания. Умения. Навыки.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034228" y="1489075"/>
            <a:ext cx="2133600" cy="381000"/>
          </a:xfrm>
          <a:prstGeom prst="rect">
            <a:avLst/>
          </a:prstGeom>
          <a:solidFill>
            <a:srgbClr val="FF99CC"/>
          </a:solidFill>
          <a:ln w="9525">
            <a:solidFill>
              <a:srgbClr val="EC063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sz="1600" dirty="0">
                <a:solidFill>
                  <a:srgbClr val="250501"/>
                </a:solidFill>
              </a:rPr>
              <a:t>Опыт.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034228" y="2022475"/>
            <a:ext cx="2133600" cy="326405"/>
          </a:xfrm>
          <a:prstGeom prst="rect">
            <a:avLst/>
          </a:prstGeom>
          <a:solidFill>
            <a:srgbClr val="FF99CC"/>
          </a:solidFill>
          <a:ln w="9525">
            <a:solidFill>
              <a:srgbClr val="EC063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sz="1600" dirty="0">
                <a:solidFill>
                  <a:srgbClr val="250501"/>
                </a:solidFill>
              </a:rPr>
              <a:t>Помощь.</a:t>
            </a:r>
          </a:p>
        </p:txBody>
      </p:sp>
      <p:sp>
        <p:nvSpPr>
          <p:cNvPr id="15" name="Oval 30"/>
          <p:cNvSpPr>
            <a:spLocks noChangeArrowheads="1"/>
          </p:cNvSpPr>
          <p:nvPr/>
        </p:nvSpPr>
        <p:spPr bwMode="auto">
          <a:xfrm>
            <a:off x="1273316" y="2555875"/>
            <a:ext cx="2855912" cy="5334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sz="1600" b="1" dirty="0" smtClean="0">
                <a:solidFill>
                  <a:srgbClr val="F9400D"/>
                </a:solidFill>
              </a:rPr>
              <a:t>Хочу! </a:t>
            </a:r>
            <a:r>
              <a:rPr lang="ru-RU" altLang="ru-RU" sz="1600" dirty="0" smtClean="0"/>
              <a:t>интересы, желания</a:t>
            </a:r>
            <a:endParaRPr lang="ru-RU" altLang="ru-RU" sz="1600" dirty="0"/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4054711" y="1660638"/>
            <a:ext cx="1609725" cy="1104673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1600" b="1" dirty="0">
                <a:solidFill>
                  <a:srgbClr val="F9400D"/>
                </a:solidFill>
              </a:rPr>
              <a:t>Могу!</a:t>
            </a:r>
          </a:p>
          <a:p>
            <a:r>
              <a:rPr lang="ru-RU" altLang="ru-RU" sz="1600" dirty="0"/>
              <a:t>Возможности,</a:t>
            </a:r>
          </a:p>
          <a:p>
            <a:r>
              <a:rPr lang="ru-RU" altLang="ru-RU" sz="1600" dirty="0"/>
              <a:t>Способности.</a:t>
            </a:r>
          </a:p>
        </p:txBody>
      </p:sp>
      <p:sp>
        <p:nvSpPr>
          <p:cNvPr id="17" name="Line 38"/>
          <p:cNvSpPr>
            <a:spLocks noChangeShapeType="1"/>
          </p:cNvSpPr>
          <p:nvPr/>
        </p:nvSpPr>
        <p:spPr bwMode="auto">
          <a:xfrm flipH="1">
            <a:off x="3824428" y="2174875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8" name="Line 39"/>
          <p:cNvSpPr>
            <a:spLocks noChangeShapeType="1"/>
          </p:cNvSpPr>
          <p:nvPr/>
        </p:nvSpPr>
        <p:spPr bwMode="auto">
          <a:xfrm flipH="1">
            <a:off x="985978" y="1128713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9" name="Line 40"/>
          <p:cNvSpPr>
            <a:spLocks noChangeShapeType="1"/>
          </p:cNvSpPr>
          <p:nvPr/>
        </p:nvSpPr>
        <p:spPr bwMode="auto">
          <a:xfrm>
            <a:off x="985978" y="1128713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20" name="Line 41"/>
          <p:cNvSpPr>
            <a:spLocks noChangeShapeType="1"/>
          </p:cNvSpPr>
          <p:nvPr/>
        </p:nvSpPr>
        <p:spPr bwMode="auto">
          <a:xfrm>
            <a:off x="985978" y="2208213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21" name="Line 42"/>
          <p:cNvSpPr>
            <a:spLocks noChangeShapeType="1"/>
          </p:cNvSpPr>
          <p:nvPr/>
        </p:nvSpPr>
        <p:spPr bwMode="auto">
          <a:xfrm>
            <a:off x="985978" y="1631950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22" name="Line 44"/>
          <p:cNvSpPr>
            <a:spLocks noChangeShapeType="1"/>
          </p:cNvSpPr>
          <p:nvPr/>
        </p:nvSpPr>
        <p:spPr bwMode="auto">
          <a:xfrm>
            <a:off x="3433903" y="1128713"/>
            <a:ext cx="230505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23" name="Line 45"/>
          <p:cNvSpPr>
            <a:spLocks noChangeShapeType="1"/>
          </p:cNvSpPr>
          <p:nvPr/>
        </p:nvSpPr>
        <p:spPr bwMode="auto">
          <a:xfrm>
            <a:off x="8186878" y="1055688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24" name="Line 46"/>
          <p:cNvSpPr>
            <a:spLocks noChangeShapeType="1"/>
          </p:cNvSpPr>
          <p:nvPr/>
        </p:nvSpPr>
        <p:spPr bwMode="auto">
          <a:xfrm>
            <a:off x="8474216" y="1055688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25" name="Line 47"/>
          <p:cNvSpPr>
            <a:spLocks noChangeShapeType="1"/>
          </p:cNvSpPr>
          <p:nvPr/>
        </p:nvSpPr>
        <p:spPr bwMode="auto">
          <a:xfrm flipH="1">
            <a:off x="8186878" y="2208213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26" name="Line 48"/>
          <p:cNvSpPr>
            <a:spLocks noChangeShapeType="1"/>
          </p:cNvSpPr>
          <p:nvPr/>
        </p:nvSpPr>
        <p:spPr bwMode="auto">
          <a:xfrm flipH="1">
            <a:off x="8186878" y="1631950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7" name="Rectangle 9"/>
          <p:cNvSpPr>
            <a:spLocks noGrp="1" noChangeArrowheads="1"/>
          </p:cNvSpPr>
          <p:nvPr>
            <p:ph type="title"/>
          </p:nvPr>
        </p:nvSpPr>
        <p:spPr>
          <a:xfrm>
            <a:off x="107504" y="4077072"/>
            <a:ext cx="8928992" cy="2664296"/>
          </a:xfrm>
        </p:spPr>
        <p:txBody>
          <a:bodyPr>
            <a:noAutofit/>
          </a:bodyPr>
          <a:lstStyle/>
          <a:p>
            <a:pPr algn="l"/>
            <a:r>
              <a:rPr lang="ru-RU" altLang="ru-RU" sz="1800" b="1" dirty="0">
                <a:solidFill>
                  <a:srgbClr val="EC0637"/>
                </a:solidFill>
                <a:latin typeface="Times New Roman" pitchFamily="18" charset="0"/>
                <a:cs typeface="Times New Roman" panose="02020603050405020304" pitchFamily="18" charset="0"/>
              </a:rPr>
              <a:t>Групповые формы методической работы</a:t>
            </a:r>
            <a:r>
              <a:rPr lang="ru-RU" altLang="ru-RU" sz="1800" dirty="0" smtClean="0">
                <a:solidFill>
                  <a:srgbClr val="EC0637"/>
                </a:solidFill>
                <a:latin typeface="Times New Roman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педагогические </a:t>
            </a: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советы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,  </a:t>
            </a: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семинары: теоретические,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практические, круглый стол,  </a:t>
            </a: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коллективные просмотры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,  административно - групповые </a:t>
            </a: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совещания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,  </a:t>
            </a: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информационные часы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,  </a:t>
            </a: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семинары,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методические объединения, смотры </a:t>
            </a: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конкурсы.</a:t>
            </a:r>
            <a:b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altLang="ru-RU" sz="1800" b="1" dirty="0" smtClean="0">
                <a:solidFill>
                  <a:srgbClr val="EC0637"/>
                </a:solidFill>
                <a:latin typeface="Times New Roman" pitchFamily="18" charset="0"/>
                <a:cs typeface="Times New Roman" panose="02020603050405020304" pitchFamily="18" charset="0"/>
              </a:rPr>
              <a:t>Индивидуальные и подгрупповые </a:t>
            </a:r>
            <a:r>
              <a:rPr lang="ru-RU" altLang="ru-RU" sz="1800" b="1" dirty="0">
                <a:solidFill>
                  <a:srgbClr val="EC0637"/>
                </a:solidFill>
                <a:latin typeface="Times New Roman" pitchFamily="18" charset="0"/>
                <a:cs typeface="Times New Roman" panose="02020603050405020304" pitchFamily="18" charset="0"/>
              </a:rPr>
              <a:t>формы методической работы</a:t>
            </a:r>
            <a:r>
              <a:rPr lang="ru-RU" altLang="ru-RU" sz="1800" b="1" dirty="0" smtClean="0">
                <a:solidFill>
                  <a:srgbClr val="EC0637"/>
                </a:solidFill>
                <a:latin typeface="Times New Roman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планов по самообразованию,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консультирование,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 лекции,  упражнения, изучение опыта коллег,  систематический  контроль  и оказание помощи, практикумы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 лекции,  мастер – класс, обобщение своего опыта,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 группы,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отчеты, самоанализ,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dirty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Заголовок 1"/>
          <p:cNvSpPr txBox="1">
            <a:spLocks/>
          </p:cNvSpPr>
          <p:nvPr/>
        </p:nvSpPr>
        <p:spPr>
          <a:xfrm>
            <a:off x="457200" y="274638"/>
            <a:ext cx="8229600" cy="461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дифференцированной помощи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543066" y="3501008"/>
            <a:ext cx="8229600" cy="461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дифференцированной помощи нуждается каждый педагог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78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4758416"/>
              </p:ext>
            </p:extLst>
          </p:nvPr>
        </p:nvGraphicFramePr>
        <p:xfrm>
          <a:off x="4788024" y="2780928"/>
          <a:ext cx="406794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7762236"/>
              </p:ext>
            </p:extLst>
          </p:nvPr>
        </p:nvGraphicFramePr>
        <p:xfrm>
          <a:off x="179512" y="2780928"/>
          <a:ext cx="4392488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0744" cy="221825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ровень образования педагогических работников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292080" y="332656"/>
            <a:ext cx="3610744" cy="2218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категорированности</a:t>
            </a:r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7702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952</TotalTime>
  <Words>609</Words>
  <Application>Microsoft Office PowerPoint</Application>
  <PresentationFormat>Экран (4:3)</PresentationFormat>
  <Paragraphs>91</Paragraphs>
  <Slides>18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Document</vt:lpstr>
      <vt:lpstr>Деятельность МБДОУ «Детский сад № 7 «Огонёк» по внедрению ФГОС ДО</vt:lpstr>
      <vt:lpstr>Согласно Главе 2 ст.10 п.4 Федерального закона от 29.12.2012г №273-Ф3 «Об образовании в Российской Федерации» установлено, что дошкольное образование является первым уровнем общего образования.</vt:lpstr>
      <vt:lpstr>Презентация PowerPoint</vt:lpstr>
      <vt:lpstr>1. Нормативно –правовые условия </vt:lpstr>
      <vt:lpstr>2. Финансово-экономические условия</vt:lpstr>
      <vt:lpstr>Уровень оплаты труда педагогических работников</vt:lpstr>
      <vt:lpstr>3. Кадровые условия</vt:lpstr>
      <vt:lpstr>Групповые формы методической работы: педагогические советы,  семинары: теоретические, практические, круглый стол,  коллективные просмотры,  административно - групповые совещания,  информационные часы,  семинары, методические объединения, смотры – конкурсы. Индивидуальные и подгрупповые формы методической работы: представление планов по самообразованию, индивидуальное консультирование,  мини лекции,  упражнения, изучение опыта коллег,  систематический  контроль  и оказание помощи, практикумы,  мини лекции,  мастер – класс, обобщение своего опыта,  творческие  группы,  отчеты, самоанализ, наставничество </vt:lpstr>
      <vt:lpstr>Уровень образования педагогических работников</vt:lpstr>
      <vt:lpstr>4. Материально-технические  условия</vt:lpstr>
      <vt:lpstr>5.Психолого - педагогические условия</vt:lpstr>
      <vt:lpstr>Презентация PowerPoint</vt:lpstr>
      <vt:lpstr>Презентация PowerPoint</vt:lpstr>
      <vt:lpstr>Презентация PowerPoint</vt:lpstr>
      <vt:lpstr>6. Развивающая предметно – пространственная  среда</vt:lpstr>
      <vt:lpstr>7. Информационные условия </vt:lpstr>
      <vt:lpstr>Участники образовательного процесса</vt:lpstr>
      <vt:lpstr>   Благодарим за внимание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Администратор</cp:lastModifiedBy>
  <cp:revision>84</cp:revision>
  <dcterms:created xsi:type="dcterms:W3CDTF">2013-01-06T18:32:13Z</dcterms:created>
  <dcterms:modified xsi:type="dcterms:W3CDTF">2015-11-17T02:28:59Z</dcterms:modified>
</cp:coreProperties>
</file>